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0"/>
  </p:notesMasterIdLst>
  <p:sldIdLst>
    <p:sldId id="256" r:id="rId2"/>
    <p:sldId id="258" r:id="rId3"/>
    <p:sldId id="265" r:id="rId4"/>
    <p:sldId id="264" r:id="rId5"/>
    <p:sldId id="270" r:id="rId6"/>
    <p:sldId id="272" r:id="rId7"/>
    <p:sldId id="271" r:id="rId8"/>
    <p:sldId id="266" r:id="rId9"/>
  </p:sldIdLst>
  <p:sldSz cx="19010313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4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100"/>
    <a:srgbClr val="FFBF00"/>
    <a:srgbClr val="009EF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6" y="822"/>
      </p:cViewPr>
      <p:guideLst>
        <p:guide orient="horz" pos="344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F3456-A29E-41FE-BFB7-B24F24BEE47B}" type="datetimeFigureOut">
              <a:rPr lang="cs-CZ" smtClean="0"/>
              <a:t>18.04.2022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5B543-0236-4AEE-9F15-C7CF1150485F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25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5B543-0236-4AEE-9F15-C7CF1150485F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073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6289" y="1750055"/>
            <a:ext cx="14257735" cy="3722887"/>
          </a:xfrm>
        </p:spPr>
        <p:txBody>
          <a:bodyPr anchor="b"/>
          <a:lstStyle>
            <a:lvl1pPr algn="ctr"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6289" y="5616511"/>
            <a:ext cx="14257735" cy="2581762"/>
          </a:xfrm>
        </p:spPr>
        <p:txBody>
          <a:bodyPr/>
          <a:lstStyle>
            <a:lvl1pPr marL="0" indent="0" algn="ctr">
              <a:buNone/>
              <a:defRPr sz="3742"/>
            </a:lvl1pPr>
            <a:lvl2pPr marL="712866" indent="0" algn="ctr">
              <a:buNone/>
              <a:defRPr sz="3118"/>
            </a:lvl2pPr>
            <a:lvl3pPr marL="1425732" indent="0" algn="ctr">
              <a:buNone/>
              <a:defRPr sz="2807"/>
            </a:lvl3pPr>
            <a:lvl4pPr marL="2138599" indent="0" algn="ctr">
              <a:buNone/>
              <a:defRPr sz="2495"/>
            </a:lvl4pPr>
            <a:lvl5pPr marL="2851465" indent="0" algn="ctr">
              <a:buNone/>
              <a:defRPr sz="2495"/>
            </a:lvl5pPr>
            <a:lvl6pPr marL="3564331" indent="0" algn="ctr">
              <a:buNone/>
              <a:defRPr sz="2495"/>
            </a:lvl6pPr>
            <a:lvl7pPr marL="4277197" indent="0" algn="ctr">
              <a:buNone/>
              <a:defRPr sz="2495"/>
            </a:lvl7pPr>
            <a:lvl8pPr marL="4990064" indent="0" algn="ctr">
              <a:buNone/>
              <a:defRPr sz="2495"/>
            </a:lvl8pPr>
            <a:lvl9pPr marL="5702930" indent="0" algn="ctr">
              <a:buNone/>
              <a:defRPr sz="2495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9698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0830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04255" y="569325"/>
            <a:ext cx="4099099" cy="90621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06959" y="569325"/>
            <a:ext cx="12059667" cy="90621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2863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9549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058" y="2665925"/>
            <a:ext cx="16396395" cy="4448157"/>
          </a:xfrm>
        </p:spPr>
        <p:txBody>
          <a:bodyPr anchor="b"/>
          <a:lstStyle>
            <a:lvl1pPr>
              <a:defRPr sz="935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7058" y="7156164"/>
            <a:ext cx="16396395" cy="2339180"/>
          </a:xfrm>
        </p:spPr>
        <p:txBody>
          <a:bodyPr/>
          <a:lstStyle>
            <a:lvl1pPr marL="0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1pPr>
            <a:lvl2pPr marL="712866" indent="0">
              <a:buNone/>
              <a:defRPr sz="3118">
                <a:solidFill>
                  <a:schemeClr val="tx1">
                    <a:tint val="75000"/>
                  </a:schemeClr>
                </a:solidFill>
              </a:defRPr>
            </a:lvl2pPr>
            <a:lvl3pPr marL="1425732" indent="0">
              <a:buNone/>
              <a:defRPr sz="2807">
                <a:solidFill>
                  <a:schemeClr val="tx1">
                    <a:tint val="75000"/>
                  </a:schemeClr>
                </a:solidFill>
              </a:defRPr>
            </a:lvl3pPr>
            <a:lvl4pPr marL="2138599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4pPr>
            <a:lvl5pPr marL="2851465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5pPr>
            <a:lvl6pPr marL="3564331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6pPr>
            <a:lvl7pPr marL="4277197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7pPr>
            <a:lvl8pPr marL="4990064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8pPr>
            <a:lvl9pPr marL="5702930" indent="0">
              <a:buNone/>
              <a:defRPr sz="24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2319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06959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3971" y="2846623"/>
            <a:ext cx="8079383" cy="678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957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5" y="569326"/>
            <a:ext cx="16396395" cy="2066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9436" y="2621369"/>
            <a:ext cx="8042253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9436" y="3906061"/>
            <a:ext cx="8042253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23971" y="2621369"/>
            <a:ext cx="8081859" cy="1284692"/>
          </a:xfrm>
        </p:spPr>
        <p:txBody>
          <a:bodyPr anchor="b"/>
          <a:lstStyle>
            <a:lvl1pPr marL="0" indent="0">
              <a:buNone/>
              <a:defRPr sz="3742" b="1"/>
            </a:lvl1pPr>
            <a:lvl2pPr marL="712866" indent="0">
              <a:buNone/>
              <a:defRPr sz="3118" b="1"/>
            </a:lvl2pPr>
            <a:lvl3pPr marL="1425732" indent="0">
              <a:buNone/>
              <a:defRPr sz="2807" b="1"/>
            </a:lvl3pPr>
            <a:lvl4pPr marL="2138599" indent="0">
              <a:buNone/>
              <a:defRPr sz="2495" b="1"/>
            </a:lvl4pPr>
            <a:lvl5pPr marL="2851465" indent="0">
              <a:buNone/>
              <a:defRPr sz="2495" b="1"/>
            </a:lvl5pPr>
            <a:lvl6pPr marL="3564331" indent="0">
              <a:buNone/>
              <a:defRPr sz="2495" b="1"/>
            </a:lvl6pPr>
            <a:lvl7pPr marL="4277197" indent="0">
              <a:buNone/>
              <a:defRPr sz="2495" b="1"/>
            </a:lvl7pPr>
            <a:lvl8pPr marL="4990064" indent="0">
              <a:buNone/>
              <a:defRPr sz="2495" b="1"/>
            </a:lvl8pPr>
            <a:lvl9pPr marL="5702930" indent="0">
              <a:buNone/>
              <a:defRPr sz="2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23971" y="3906061"/>
            <a:ext cx="8081859" cy="5745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90775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662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2000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1859" y="1539652"/>
            <a:ext cx="9623971" cy="7599245"/>
          </a:xfrm>
        </p:spPr>
        <p:txBody>
          <a:bodyPr/>
          <a:lstStyle>
            <a:lvl1pPr>
              <a:defRPr sz="4989"/>
            </a:lvl1pPr>
            <a:lvl2pPr>
              <a:defRPr sz="4366"/>
            </a:lvl2pPr>
            <a:lvl3pPr>
              <a:defRPr sz="3742"/>
            </a:lvl3pPr>
            <a:lvl4pPr>
              <a:defRPr sz="3118"/>
            </a:lvl4pPr>
            <a:lvl5pPr>
              <a:defRPr sz="3118"/>
            </a:lvl5pPr>
            <a:lvl6pPr>
              <a:defRPr sz="3118"/>
            </a:lvl6pPr>
            <a:lvl7pPr>
              <a:defRPr sz="3118"/>
            </a:lvl7pPr>
            <a:lvl8pPr>
              <a:defRPr sz="3118"/>
            </a:lvl8pPr>
            <a:lvl9pPr>
              <a:defRPr sz="311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0046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9436" y="712893"/>
            <a:ext cx="6131320" cy="2495127"/>
          </a:xfrm>
        </p:spPr>
        <p:txBody>
          <a:bodyPr anchor="b"/>
          <a:lstStyle>
            <a:lvl1pPr>
              <a:defRPr sz="49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81859" y="1539652"/>
            <a:ext cx="9623971" cy="7599245"/>
          </a:xfrm>
        </p:spPr>
        <p:txBody>
          <a:bodyPr anchor="t"/>
          <a:lstStyle>
            <a:lvl1pPr marL="0" indent="0">
              <a:buNone/>
              <a:defRPr sz="4989"/>
            </a:lvl1pPr>
            <a:lvl2pPr marL="712866" indent="0">
              <a:buNone/>
              <a:defRPr sz="4366"/>
            </a:lvl2pPr>
            <a:lvl3pPr marL="1425732" indent="0">
              <a:buNone/>
              <a:defRPr sz="3742"/>
            </a:lvl3pPr>
            <a:lvl4pPr marL="2138599" indent="0">
              <a:buNone/>
              <a:defRPr sz="3118"/>
            </a:lvl4pPr>
            <a:lvl5pPr marL="2851465" indent="0">
              <a:buNone/>
              <a:defRPr sz="3118"/>
            </a:lvl5pPr>
            <a:lvl6pPr marL="3564331" indent="0">
              <a:buNone/>
              <a:defRPr sz="3118"/>
            </a:lvl6pPr>
            <a:lvl7pPr marL="4277197" indent="0">
              <a:buNone/>
              <a:defRPr sz="3118"/>
            </a:lvl7pPr>
            <a:lvl8pPr marL="4990064" indent="0">
              <a:buNone/>
              <a:defRPr sz="3118"/>
            </a:lvl8pPr>
            <a:lvl9pPr marL="5702930" indent="0">
              <a:buNone/>
              <a:defRPr sz="311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9436" y="3208020"/>
            <a:ext cx="6131320" cy="5943254"/>
          </a:xfrm>
        </p:spPr>
        <p:txBody>
          <a:bodyPr/>
          <a:lstStyle>
            <a:lvl1pPr marL="0" indent="0">
              <a:buNone/>
              <a:defRPr sz="2495"/>
            </a:lvl1pPr>
            <a:lvl2pPr marL="712866" indent="0">
              <a:buNone/>
              <a:defRPr sz="2183"/>
            </a:lvl2pPr>
            <a:lvl3pPr marL="1425732" indent="0">
              <a:buNone/>
              <a:defRPr sz="1871"/>
            </a:lvl3pPr>
            <a:lvl4pPr marL="2138599" indent="0">
              <a:buNone/>
              <a:defRPr sz="1559"/>
            </a:lvl4pPr>
            <a:lvl5pPr marL="2851465" indent="0">
              <a:buNone/>
              <a:defRPr sz="1559"/>
            </a:lvl5pPr>
            <a:lvl6pPr marL="3564331" indent="0">
              <a:buNone/>
              <a:defRPr sz="1559"/>
            </a:lvl6pPr>
            <a:lvl7pPr marL="4277197" indent="0">
              <a:buNone/>
              <a:defRPr sz="1559"/>
            </a:lvl7pPr>
            <a:lvl8pPr marL="4990064" indent="0">
              <a:buNone/>
              <a:defRPr sz="1559"/>
            </a:lvl8pPr>
            <a:lvl9pPr marL="5702930" indent="0">
              <a:buNone/>
              <a:defRPr sz="155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8924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6959" y="569326"/>
            <a:ext cx="16396395" cy="2066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6959" y="2846623"/>
            <a:ext cx="16396395" cy="6784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06959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97166" y="9911198"/>
            <a:ext cx="6415981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426034" y="9911198"/>
            <a:ext cx="4277320" cy="5693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1160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1425732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433" indent="-356433" algn="l" defTabSz="1425732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6" kern="1200">
          <a:solidFill>
            <a:schemeClr val="tx1"/>
          </a:solidFill>
          <a:latin typeface="+mn-lt"/>
          <a:ea typeface="+mn-ea"/>
          <a:cs typeface="+mn-cs"/>
        </a:defRPr>
      </a:lvl1pPr>
      <a:lvl2pPr marL="1069299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2166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5032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3207898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920764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633631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5346497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6059363" indent="-356433" algn="l" defTabSz="14257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1pPr>
      <a:lvl2pPr marL="712866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2pPr>
      <a:lvl3pPr marL="1425732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3pPr>
      <a:lvl4pPr marL="2138599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4pPr>
      <a:lvl5pPr marL="2851465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5pPr>
      <a:lvl6pPr marL="3564331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6pPr>
      <a:lvl7pPr marL="4277197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7pPr>
      <a:lvl8pPr marL="4990064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8pPr>
      <a:lvl9pPr marL="5702930" algn="l" defTabSz="1425732" rtl="0" eaLnBrk="1" latinLnBrk="0" hangingPunct="1">
        <a:defRPr sz="28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F95502-65C6-482A-9B40-DDCB8DAA9D75}"/>
              </a:ext>
            </a:extLst>
          </p:cNvPr>
          <p:cNvGrpSpPr/>
          <p:nvPr/>
        </p:nvGrpSpPr>
        <p:grpSpPr>
          <a:xfrm>
            <a:off x="0" y="0"/>
            <a:ext cx="19010313" cy="1112119"/>
            <a:chOff x="-324644" y="2222500"/>
            <a:chExt cx="22261685" cy="1302327"/>
          </a:xfrm>
        </p:grpSpPr>
        <p:sp>
          <p:nvSpPr>
            <p:cNvPr id="2" name="object 2"/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" name="object 3"/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708B453-DDCE-42C1-9AB9-A8D5DDCA46AD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">
              <a:extLst>
                <a:ext uri="{FF2B5EF4-FFF2-40B4-BE49-F238E27FC236}">
                  <a16:creationId xmlns:a16="http://schemas.microsoft.com/office/drawing/2014/main" id="{7D360C87-DA57-4F00-96B5-35199AD11657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" name="object 4"/>
          <p:cNvSpPr txBox="1"/>
          <p:nvPr/>
        </p:nvSpPr>
        <p:spPr>
          <a:xfrm>
            <a:off x="1046956" y="317499"/>
            <a:ext cx="383557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10" dirty="0">
                <a:solidFill>
                  <a:srgbClr val="FFFFFF"/>
                </a:solidFill>
                <a:cs typeface="Source Sans Pro Light"/>
              </a:rPr>
              <a:t>Duration: </a:t>
            </a: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4</a:t>
            </a:r>
            <a:r>
              <a:rPr sz="3200" spc="-50" dirty="0">
                <a:solidFill>
                  <a:srgbClr val="FFFFFF"/>
                </a:solidFill>
                <a:cs typeface="Source Sans Pro Light"/>
              </a:rPr>
              <a:t> </a:t>
            </a:r>
            <a:r>
              <a:rPr sz="3200" dirty="0">
                <a:solidFill>
                  <a:srgbClr val="FFFFFF"/>
                </a:solidFill>
                <a:cs typeface="Source Sans Pro Light"/>
              </a:rPr>
              <a:t>min</a:t>
            </a:r>
            <a:endParaRPr sz="3200" dirty="0">
              <a:cs typeface="Source Sans Pr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63447" y="241300"/>
            <a:ext cx="2654187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95300">
              <a:spcBef>
                <a:spcPts val="690"/>
              </a:spcBef>
            </a:pPr>
            <a:r>
              <a:rPr lang="en-US" sz="3200" spc="-10" dirty="0">
                <a:solidFill>
                  <a:srgbClr val="FFFFFF"/>
                </a:solidFill>
                <a:cs typeface="Source Sans Pro Light"/>
              </a:rPr>
              <a:t>The Pieces</a:t>
            </a:r>
            <a:endParaRPr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35347" y="241300"/>
            <a:ext cx="5600198" cy="580928"/>
          </a:xfrm>
          <a:prstGeom prst="rect">
            <a:avLst/>
          </a:prstGeom>
          <a:noFill/>
        </p:spPr>
        <p:txBody>
          <a:bodyPr vert="horz" wrap="square" lIns="0" tIns="87630" rIns="0" bIns="0" rtlCol="0">
            <a:spAutoFit/>
          </a:bodyPr>
          <a:lstStyle/>
          <a:p>
            <a:pPr marL="406400">
              <a:spcBef>
                <a:spcPts val="690"/>
              </a:spcBef>
            </a:pPr>
            <a:r>
              <a:rPr lang="en-US" sz="3200" spc="-5" dirty="0">
                <a:solidFill>
                  <a:srgbClr val="FFFFFF"/>
                </a:solidFill>
                <a:cs typeface="Source Sans Pro Light"/>
              </a:rPr>
              <a:t>The Animation</a:t>
            </a:r>
            <a:endParaRPr sz="3200" dirty="0">
              <a:cs typeface="Source Sans Pr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65314" y="317499"/>
            <a:ext cx="278505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200" spc="-15" dirty="0">
                <a:solidFill>
                  <a:srgbClr val="FFFFFF"/>
                </a:solidFill>
                <a:cs typeface="Source Sans Pro Light"/>
              </a:rPr>
              <a:t>The Reflection</a:t>
            </a:r>
            <a:endParaRPr sz="3200" dirty="0">
              <a:cs typeface="Source Sans Pro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-3419" y="3747897"/>
            <a:ext cx="19007514" cy="6945503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65956" y="3289300"/>
            <a:ext cx="9677400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chemeClr val="bg1"/>
                </a:solidFill>
                <a:cs typeface="Source Sans Pro"/>
              </a:rPr>
              <a:t>Computer Graphics</a:t>
            </a:r>
          </a:p>
          <a:p>
            <a:pPr marL="1223010" marR="5080" indent="-1210945" algn="ctr">
              <a:lnSpc>
                <a:spcPct val="100000"/>
              </a:lnSpc>
              <a:spcBef>
                <a:spcPts val="100"/>
              </a:spcBef>
            </a:pPr>
            <a:r>
              <a:rPr lang="en-US" sz="7200" spc="-5" dirty="0">
                <a:solidFill>
                  <a:schemeClr val="bg1"/>
                </a:solidFill>
                <a:cs typeface="Source Sans Pro"/>
              </a:rPr>
              <a:t>Final – Fire Animation</a:t>
            </a:r>
            <a:endParaRPr lang="cs-CZ" sz="7200" dirty="0">
              <a:solidFill>
                <a:schemeClr val="bg1"/>
              </a:solidFill>
              <a:cs typeface="Source Sans Pro"/>
            </a:endParaRPr>
          </a:p>
        </p:txBody>
      </p:sp>
      <p:sp>
        <p:nvSpPr>
          <p:cNvPr id="19" name="object 19"/>
          <p:cNvSpPr/>
          <p:nvPr/>
        </p:nvSpPr>
        <p:spPr>
          <a:xfrm flipV="1">
            <a:off x="1656556" y="5346699"/>
            <a:ext cx="7696200" cy="274319"/>
          </a:xfrm>
          <a:custGeom>
            <a:avLst/>
            <a:gdLst/>
            <a:ahLst/>
            <a:cxnLst/>
            <a:rect l="l" t="t" r="r" b="b"/>
            <a:pathLst>
              <a:path w="468630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 w="8466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540584" y="5632723"/>
            <a:ext cx="788837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4000" spc="-5" dirty="0">
                <a:solidFill>
                  <a:srgbClr val="00A0F0"/>
                </a:solidFill>
                <a:cs typeface="Source Sans Pro Light"/>
              </a:rPr>
              <a:t>Nathan Colosimo</a:t>
            </a:r>
            <a:endParaRPr lang="cs-CZ" sz="4000" dirty="0">
              <a:cs typeface="Source Sans Pro Light"/>
            </a:endParaRPr>
          </a:p>
        </p:txBody>
      </p:sp>
      <p:pic>
        <p:nvPicPr>
          <p:cNvPr id="28" name="Picture 27" descr="A picture containing qr code&#10;&#10;Description automatically generated">
            <a:extLst>
              <a:ext uri="{FF2B5EF4-FFF2-40B4-BE49-F238E27FC236}">
                <a16:creationId xmlns:a16="http://schemas.microsoft.com/office/drawing/2014/main" id="{90A1936F-374A-4631-9B3D-A2B3863C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956" y="3177204"/>
            <a:ext cx="5010797" cy="75161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518531" y="686889"/>
            <a:ext cx="9601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5" dirty="0">
                <a:solidFill>
                  <a:srgbClr val="FFFFFF"/>
                </a:solidFill>
                <a:cs typeface="Source Sans Pro Light"/>
              </a:rPr>
              <a:t>Fire and…</a:t>
            </a:r>
            <a:endParaRPr lang="cs-CZ" sz="36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1758112"/>
            <a:ext cx="8428928" cy="66620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400" dirty="0">
                <a:solidFill>
                  <a:schemeClr val="bg1"/>
                </a:solidFill>
                <a:cs typeface="Source Sans Pro Light"/>
              </a:rPr>
              <a:t>Fire is cool and all, but a good fire is the cause of </a:t>
            </a:r>
            <a:r>
              <a:rPr lang="en-US" sz="2400" i="1" dirty="0">
                <a:solidFill>
                  <a:schemeClr val="bg1"/>
                </a:solidFill>
                <a:cs typeface="Source Sans Pro Light"/>
              </a:rPr>
              <a:t>something</a:t>
            </a:r>
            <a:r>
              <a:rPr lang="en-US" sz="2400" dirty="0">
                <a:solidFill>
                  <a:schemeClr val="bg1"/>
                </a:solidFill>
                <a:cs typeface="Source Sans Pro Light"/>
              </a:rPr>
              <a:t> burning</a:t>
            </a: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endParaRPr lang="en-US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5E274-68F0-47D4-9184-FCBECBB8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156" y="371978"/>
            <a:ext cx="9182100" cy="8410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280F77-B828-47A5-BF75-D4331EFC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31" y="5919009"/>
            <a:ext cx="6708311" cy="4661430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9602EB03-787B-4D5E-9D18-B6B80B264D3E}"/>
              </a:ext>
            </a:extLst>
          </p:cNvPr>
          <p:cNvSpPr txBox="1"/>
          <p:nvPr/>
        </p:nvSpPr>
        <p:spPr>
          <a:xfrm>
            <a:off x="971550" y="2794128"/>
            <a:ext cx="8428928" cy="22026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The few “easy” steps to creating an oil drum..</a:t>
            </a:r>
          </a:p>
          <a:p>
            <a:pPr marL="469900" marR="5080" indent="-457200" algn="just">
              <a:lnSpc>
                <a:spcPct val="104200"/>
              </a:lnSpc>
              <a:spcBef>
                <a:spcPts val="4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Cylinder</a:t>
            </a:r>
          </a:p>
          <a:p>
            <a:pPr marL="469900" marR="5080" indent="-457200" algn="just">
              <a:lnSpc>
                <a:spcPct val="104200"/>
              </a:lnSpc>
              <a:spcBef>
                <a:spcPts val="4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Change to a triangle fan cap fill</a:t>
            </a:r>
          </a:p>
          <a:p>
            <a:pPr marL="469900" marR="5080" indent="-457200" algn="just">
              <a:lnSpc>
                <a:spcPct val="104200"/>
              </a:lnSpc>
              <a:spcBef>
                <a:spcPts val="4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Cut it in half and mirror the only remaining half for… half the work!</a:t>
            </a:r>
          </a:p>
          <a:p>
            <a:pPr marL="469900" marR="5080" indent="-457200" algn="just">
              <a:lnSpc>
                <a:spcPct val="104200"/>
              </a:lnSpc>
              <a:spcBef>
                <a:spcPts val="40"/>
              </a:spcBef>
              <a:buAutoNum type="arabicPeriod"/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Edges, bevel tool, bevel tool, bevel tool…</a:t>
            </a: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endParaRPr lang="en-US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18" name="object 6">
            <a:extLst>
              <a:ext uri="{FF2B5EF4-FFF2-40B4-BE49-F238E27FC236}">
                <a16:creationId xmlns:a16="http://schemas.microsoft.com/office/drawing/2014/main" id="{DDD73CE4-9F92-4851-A92B-A50FD8F4A429}"/>
              </a:ext>
            </a:extLst>
          </p:cNvPr>
          <p:cNvSpPr txBox="1"/>
          <p:nvPr/>
        </p:nvSpPr>
        <p:spPr>
          <a:xfrm>
            <a:off x="971550" y="4996782"/>
            <a:ext cx="8428928" cy="10502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400" dirty="0">
                <a:solidFill>
                  <a:schemeClr val="bg1"/>
                </a:solidFill>
                <a:cs typeface="Source Sans Pro Light"/>
              </a:rPr>
              <a:t>Originally settled for a simple oil drum, realized that I there’s other kinds of waste in the world, ones that theoretically burn cooler</a:t>
            </a: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endParaRPr lang="en-US" dirty="0">
              <a:solidFill>
                <a:schemeClr val="bg1"/>
              </a:solidFill>
              <a:cs typeface="Source Sans Pr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827638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00A0F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361156" y="717666"/>
            <a:ext cx="96012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spc="-5" dirty="0">
                <a:solidFill>
                  <a:srgbClr val="FFFFFF"/>
                </a:solidFill>
                <a:cs typeface="Source Sans Pro Light"/>
              </a:rPr>
              <a:t>Burning Nuclear Waste?!</a:t>
            </a:r>
            <a:endParaRPr lang="cs-CZ" sz="3200" dirty="0">
              <a:cs typeface="Source Sans Pr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1550" y="1758112"/>
            <a:ext cx="17449006" cy="37446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400" spc="-5" dirty="0">
                <a:solidFill>
                  <a:schemeClr val="bg1"/>
                </a:solidFill>
                <a:cs typeface="Source Sans Pro Light"/>
              </a:rPr>
              <a:t>Particle Animation Saves The Day!</a:t>
            </a:r>
            <a:endParaRPr lang="en-US" sz="2000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C2FFA-B9F6-4CEA-BA8A-7B8BD2334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31" t="45534" r="15674" b="1118"/>
          <a:stretch/>
        </p:blipFill>
        <p:spPr>
          <a:xfrm>
            <a:off x="9505156" y="4884234"/>
            <a:ext cx="7143615" cy="55238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905481-351C-4624-8F4E-7A00254B9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7656" y="1384300"/>
            <a:ext cx="4152900" cy="534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C798D7-2507-4B8C-8CAA-F5FCA23C8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965" y="556300"/>
            <a:ext cx="7347982" cy="4883719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54515E19-566D-4615-9FB3-835D6856F7C2}"/>
              </a:ext>
            </a:extLst>
          </p:cNvPr>
          <p:cNvSpPr txBox="1"/>
          <p:nvPr/>
        </p:nvSpPr>
        <p:spPr>
          <a:xfrm>
            <a:off x="971550" y="2662744"/>
            <a:ext cx="6038850" cy="223343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000" spc="-5" dirty="0">
                <a:solidFill>
                  <a:schemeClr val="bg1"/>
                </a:solidFill>
                <a:cs typeface="Source Sans Pro Light"/>
              </a:rPr>
              <a:t>By using a modified cube, particles are emitted from the faces of the cube</a:t>
            </a: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endParaRPr lang="en-US" sz="2000" spc="-5" dirty="0">
              <a:solidFill>
                <a:schemeClr val="bg1"/>
              </a:solidFill>
              <a:cs typeface="Source Sans Pro Light"/>
            </a:endParaRPr>
          </a:p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000" spc="-5" dirty="0">
                <a:solidFill>
                  <a:schemeClr val="bg1"/>
                </a:solidFill>
                <a:cs typeface="Source Sans Pro Light"/>
              </a:rPr>
              <a:t>To further randomize particle spread, the emitting cube is placed low enough for the occasional particle out of 4000 to bounce off the inside on its way out, changing its trajectory </a:t>
            </a:r>
            <a:endParaRPr lang="en-US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9DCB3724-0884-4525-A9F2-C97B1BDB6E52}"/>
              </a:ext>
            </a:extLst>
          </p:cNvPr>
          <p:cNvSpPr txBox="1"/>
          <p:nvPr/>
        </p:nvSpPr>
        <p:spPr>
          <a:xfrm>
            <a:off x="971549" y="5797224"/>
            <a:ext cx="8123289" cy="63299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000" spc="-5" dirty="0">
                <a:solidFill>
                  <a:schemeClr val="bg1"/>
                </a:solidFill>
                <a:cs typeface="Source Sans Pro Light"/>
              </a:rPr>
              <a:t>After going through the process of setting up the smoke domain, particle properties, and cylinder properties, it was time to bake.</a:t>
            </a:r>
            <a:endParaRPr lang="en-US" dirty="0">
              <a:solidFill>
                <a:schemeClr val="bg1"/>
              </a:solidFill>
              <a:cs typeface="Source Sans Pro Light"/>
            </a:endParaRPr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F9050430-F9F1-462D-A441-100AC44FF776}"/>
              </a:ext>
            </a:extLst>
          </p:cNvPr>
          <p:cNvSpPr txBox="1"/>
          <p:nvPr/>
        </p:nvSpPr>
        <p:spPr>
          <a:xfrm>
            <a:off x="971548" y="7331266"/>
            <a:ext cx="8123289" cy="953081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 algn="just">
              <a:lnSpc>
                <a:spcPct val="104200"/>
              </a:lnSpc>
              <a:spcBef>
                <a:spcPts val="40"/>
              </a:spcBef>
            </a:pPr>
            <a:r>
              <a:rPr lang="en-US" sz="2000" spc="-5" dirty="0">
                <a:solidFill>
                  <a:schemeClr val="bg1"/>
                </a:solidFill>
                <a:cs typeface="Source Sans Pro Light"/>
              </a:rPr>
              <a:t>After running through the baking process way too many times (so many lost hours), there was finally a good enough run to move into adding the shader nodes seen above, changing our fire’s properties from colorless gas to nuclear.</a:t>
            </a:r>
            <a:endParaRPr lang="en-US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3874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>
            <a:extLst>
              <a:ext uri="{FF2B5EF4-FFF2-40B4-BE49-F238E27FC236}">
                <a16:creationId xmlns:a16="http://schemas.microsoft.com/office/drawing/2014/main" id="{ABC852B5-06A6-449F-B9F3-1AA7BA2A5C75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A533B99E-5218-4CFC-9859-526C266F7E96}"/>
              </a:ext>
            </a:extLst>
          </p:cNvPr>
          <p:cNvSpPr txBox="1"/>
          <p:nvPr/>
        </p:nvSpPr>
        <p:spPr>
          <a:xfrm>
            <a:off x="334381" y="686889"/>
            <a:ext cx="5299415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cs typeface="Source Sans Pro Light"/>
              </a:rPr>
              <a:t>The Initial Render</a:t>
            </a:r>
            <a:endParaRPr lang="cs-CZ" sz="3600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C7F321-D292-4484-BD57-83DC86068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55" y="2318658"/>
            <a:ext cx="13995002" cy="807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76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dark, night sky&#10;&#10;Description automatically generated">
            <a:extLst>
              <a:ext uri="{FF2B5EF4-FFF2-40B4-BE49-F238E27FC236}">
                <a16:creationId xmlns:a16="http://schemas.microsoft.com/office/drawing/2014/main" id="{190821C9-1D9A-4907-920A-E32A503E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0" y="0"/>
            <a:ext cx="19010313" cy="10693301"/>
          </a:xfrm>
          <a:prstGeom prst="rect">
            <a:avLst/>
          </a:prstGeom>
        </p:spPr>
      </p:pic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5780362A-D1D0-4C12-9BE3-FBE687767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7500" y="99"/>
            <a:ext cx="19010313" cy="10693301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B256999-5B3C-48F6-AE84-35E923D2F69A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C34A9B-3AA1-41F2-BD1F-EFB01C27B9E5}"/>
              </a:ext>
            </a:extLst>
          </p:cNvPr>
          <p:cNvSpPr txBox="1"/>
          <p:nvPr/>
        </p:nvSpPr>
        <p:spPr>
          <a:xfrm>
            <a:off x="334381" y="686889"/>
            <a:ext cx="5299415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cs typeface="Source Sans Pro Light"/>
              </a:rPr>
              <a:t>The Better Render</a:t>
            </a:r>
            <a:endParaRPr lang="cs-CZ" sz="3600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249152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99CC7F58-26CB-4B27-A9C8-1FF578D7B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" y="0"/>
            <a:ext cx="19010489" cy="10693400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4B256999-5B3C-48F6-AE84-35E923D2F69A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FFC34A9B-3AA1-41F2-BD1F-EFB01C27B9E5}"/>
              </a:ext>
            </a:extLst>
          </p:cNvPr>
          <p:cNvSpPr txBox="1"/>
          <p:nvPr/>
        </p:nvSpPr>
        <p:spPr>
          <a:xfrm>
            <a:off x="334381" y="686889"/>
            <a:ext cx="5299415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cs typeface="Source Sans Pro Light"/>
              </a:rPr>
              <a:t>The Best Render</a:t>
            </a:r>
            <a:endParaRPr lang="cs-CZ" sz="3600" dirty="0">
              <a:solidFill>
                <a:schemeClr val="bg1"/>
              </a:solidFill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518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9409EEA-2BEB-421F-A898-7F65C09BB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63"/>
          <a:stretch/>
        </p:blipFill>
        <p:spPr>
          <a:xfrm>
            <a:off x="-4873210" y="1091381"/>
            <a:ext cx="13765049" cy="9602019"/>
          </a:xfrm>
          <a:prstGeom prst="rect">
            <a:avLst/>
          </a:prstGeom>
        </p:spPr>
      </p:pic>
      <p:sp>
        <p:nvSpPr>
          <p:cNvPr id="7" name="object 2">
            <a:extLst>
              <a:ext uri="{FF2B5EF4-FFF2-40B4-BE49-F238E27FC236}">
                <a16:creationId xmlns:a16="http://schemas.microsoft.com/office/drawing/2014/main" id="{A265FEFA-B5AA-4E53-A714-E80AFF8BB307}"/>
              </a:ext>
            </a:extLst>
          </p:cNvPr>
          <p:cNvSpPr/>
          <p:nvPr/>
        </p:nvSpPr>
        <p:spPr>
          <a:xfrm>
            <a:off x="1" y="556300"/>
            <a:ext cx="48569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8B389A8C-A4B7-4C59-82AD-CC43EAC65D55}"/>
              </a:ext>
            </a:extLst>
          </p:cNvPr>
          <p:cNvSpPr txBox="1"/>
          <p:nvPr/>
        </p:nvSpPr>
        <p:spPr>
          <a:xfrm>
            <a:off x="334381" y="686889"/>
            <a:ext cx="5299415" cy="566822"/>
          </a:xfrm>
          <a:prstGeom prst="rect">
            <a:avLst/>
          </a:prstGeom>
          <a:noFill/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chemeClr val="bg1"/>
                </a:solidFill>
                <a:cs typeface="Source Sans Pro Light"/>
              </a:rPr>
              <a:t>The Animation</a:t>
            </a:r>
            <a:endParaRPr lang="cs-CZ" sz="3600" dirty="0">
              <a:solidFill>
                <a:schemeClr val="bg1"/>
              </a:solidFill>
              <a:cs typeface="Source Sans Pro Light"/>
            </a:endParaRPr>
          </a:p>
        </p:txBody>
      </p:sp>
      <p:pic>
        <p:nvPicPr>
          <p:cNvPr id="20" name="Picture 19" descr="A picture containing glass, mug, dark, cup&#10;&#10;Description automatically generated">
            <a:extLst>
              <a:ext uri="{FF2B5EF4-FFF2-40B4-BE49-F238E27FC236}">
                <a16:creationId xmlns:a16="http://schemas.microsoft.com/office/drawing/2014/main" id="{D1E0E048-9EEB-4D43-9AA8-12ED318A8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0"/>
          <a:stretch/>
        </p:blipFill>
        <p:spPr>
          <a:xfrm>
            <a:off x="7757735" y="2241394"/>
            <a:ext cx="12740459" cy="84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3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BDEAF6CC-8A52-4857-8B04-619F92B05F6D}"/>
              </a:ext>
            </a:extLst>
          </p:cNvPr>
          <p:cNvSpPr/>
          <p:nvPr/>
        </p:nvSpPr>
        <p:spPr>
          <a:xfrm>
            <a:off x="1" y="556300"/>
            <a:ext cx="4018755" cy="828000"/>
          </a:xfrm>
          <a:custGeom>
            <a:avLst/>
            <a:gdLst/>
            <a:ahLst/>
            <a:cxnLst/>
            <a:rect l="l" t="t" r="r" b="b"/>
            <a:pathLst>
              <a:path w="2389505" h="437514">
                <a:moveTo>
                  <a:pt x="2170722" y="0"/>
                </a:moveTo>
                <a:lnTo>
                  <a:pt x="0" y="0"/>
                </a:lnTo>
                <a:lnTo>
                  <a:pt x="0" y="437153"/>
                </a:lnTo>
                <a:lnTo>
                  <a:pt x="2170722" y="437153"/>
                </a:lnTo>
                <a:lnTo>
                  <a:pt x="2220839" y="431380"/>
                </a:lnTo>
                <a:lnTo>
                  <a:pt x="2266846" y="414936"/>
                </a:lnTo>
                <a:lnTo>
                  <a:pt x="2307430" y="389134"/>
                </a:lnTo>
                <a:lnTo>
                  <a:pt x="2341280" y="355285"/>
                </a:lnTo>
                <a:lnTo>
                  <a:pt x="2367082" y="314701"/>
                </a:lnTo>
                <a:lnTo>
                  <a:pt x="2383526" y="268694"/>
                </a:lnTo>
                <a:lnTo>
                  <a:pt x="2389299" y="218577"/>
                </a:lnTo>
                <a:lnTo>
                  <a:pt x="2383526" y="168459"/>
                </a:lnTo>
                <a:lnTo>
                  <a:pt x="2367082" y="122452"/>
                </a:lnTo>
                <a:lnTo>
                  <a:pt x="2341280" y="81868"/>
                </a:lnTo>
                <a:lnTo>
                  <a:pt x="2307430" y="48018"/>
                </a:lnTo>
                <a:lnTo>
                  <a:pt x="2266846" y="22216"/>
                </a:lnTo>
                <a:lnTo>
                  <a:pt x="2220839" y="5772"/>
                </a:lnTo>
                <a:lnTo>
                  <a:pt x="2170722" y="0"/>
                </a:lnTo>
                <a:close/>
              </a:path>
            </a:pathLst>
          </a:custGeom>
          <a:solidFill>
            <a:srgbClr val="FFA1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488976" y="688733"/>
            <a:ext cx="9601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FFFFF"/>
                </a:solidFill>
                <a:cs typeface="Source Sans Pro Light"/>
              </a:rPr>
              <a:t>Reflection</a:t>
            </a:r>
            <a:endParaRPr lang="cs-CZ" sz="3600" dirty="0">
              <a:cs typeface="Source Sans Pro Light"/>
            </a:endParaRPr>
          </a:p>
        </p:txBody>
      </p:sp>
      <p:sp>
        <p:nvSpPr>
          <p:cNvPr id="13" name="object 18">
            <a:extLst>
              <a:ext uri="{FF2B5EF4-FFF2-40B4-BE49-F238E27FC236}">
                <a16:creationId xmlns:a16="http://schemas.microsoft.com/office/drawing/2014/main" id="{BB30BFA4-2A25-4913-B2AC-33CEFB11CE2F}"/>
              </a:ext>
            </a:extLst>
          </p:cNvPr>
          <p:cNvSpPr txBox="1"/>
          <p:nvPr/>
        </p:nvSpPr>
        <p:spPr>
          <a:xfrm>
            <a:off x="971550" y="1612900"/>
            <a:ext cx="9967796" cy="57323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0" spc="-10" dirty="0">
                <a:solidFill>
                  <a:schemeClr val="bg1"/>
                </a:solidFill>
                <a:cs typeface="Source Sans Pro Light"/>
              </a:rPr>
              <a:t>Time Spent: Too Much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spc="-1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With the final bake + render taking roughly just over 24 hours (I don’t know why either), I wish I had the capacities to mess with the particle/smoke resolution some more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Additionally, the time it takes the fire to “explode” compared to dying out should be much faster, something that can be looked at in my journey moving forward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I’m extremely happy that this is a project that I took on, despite not having a whole lot of direction in the beginning. Being able to creatively adjust was fantastic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dirty="0">
              <a:solidFill>
                <a:schemeClr val="bg1"/>
              </a:solidFill>
              <a:cs typeface="Source Sans Pro Ligh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dirty="0">
                <a:solidFill>
                  <a:schemeClr val="bg1"/>
                </a:solidFill>
                <a:cs typeface="Source Sans Pro Light"/>
              </a:rPr>
              <a:t>Posting a few more digital trees for all the digital pollution caused by this project</a:t>
            </a:r>
          </a:p>
        </p:txBody>
      </p:sp>
      <p:pic>
        <p:nvPicPr>
          <p:cNvPr id="6" name="Picture 5" descr="A picture containing green, dark&#10;&#10;Description automatically generated">
            <a:extLst>
              <a:ext uri="{FF2B5EF4-FFF2-40B4-BE49-F238E27FC236}">
                <a16:creationId xmlns:a16="http://schemas.microsoft.com/office/drawing/2014/main" id="{5CBAF7AD-6643-4595-B68E-D4C0FA00D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6" r="29799"/>
          <a:stretch/>
        </p:blipFill>
        <p:spPr>
          <a:xfrm>
            <a:off x="10939346" y="0"/>
            <a:ext cx="8070966" cy="10693301"/>
          </a:xfrm>
          <a:prstGeom prst="rect">
            <a:avLst/>
          </a:prstGeom>
        </p:spPr>
      </p:pic>
      <p:pic>
        <p:nvPicPr>
          <p:cNvPr id="9" name="Picture 8" descr="A picture containing qr code&#10;&#10;Description automatically generated">
            <a:extLst>
              <a:ext uri="{FF2B5EF4-FFF2-40B4-BE49-F238E27FC236}">
                <a16:creationId xmlns:a16="http://schemas.microsoft.com/office/drawing/2014/main" id="{246A979F-0498-4086-BF41-8C6C6A2B5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7301"/>
            <a:ext cx="1524000" cy="2286000"/>
          </a:xfrm>
          <a:prstGeom prst="rect">
            <a:avLst/>
          </a:prstGeom>
        </p:spPr>
      </p:pic>
      <p:pic>
        <p:nvPicPr>
          <p:cNvPr id="18" name="Picture 17" descr="A picture containing qr code&#10;&#10;Description automatically generated">
            <a:extLst>
              <a:ext uri="{FF2B5EF4-FFF2-40B4-BE49-F238E27FC236}">
                <a16:creationId xmlns:a16="http://schemas.microsoft.com/office/drawing/2014/main" id="{B79E80A0-EA1A-4B29-96EF-94EF21FE7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407400"/>
            <a:ext cx="1524000" cy="2286000"/>
          </a:xfrm>
          <a:prstGeom prst="rect">
            <a:avLst/>
          </a:prstGeom>
        </p:spPr>
      </p:pic>
      <p:pic>
        <p:nvPicPr>
          <p:cNvPr id="20" name="Picture 19" descr="A picture containing qr code&#10;&#10;Description automatically generated">
            <a:extLst>
              <a:ext uri="{FF2B5EF4-FFF2-40B4-BE49-F238E27FC236}">
                <a16:creationId xmlns:a16="http://schemas.microsoft.com/office/drawing/2014/main" id="{E3BCE6FC-5FE7-4BC1-A923-11502DEEA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8407301"/>
            <a:ext cx="1524000" cy="2286000"/>
          </a:xfrm>
          <a:prstGeom prst="rect">
            <a:avLst/>
          </a:prstGeom>
        </p:spPr>
      </p:pic>
      <p:pic>
        <p:nvPicPr>
          <p:cNvPr id="22" name="Picture 21" descr="A picture containing qr code&#10;&#10;Description automatically generated">
            <a:extLst>
              <a:ext uri="{FF2B5EF4-FFF2-40B4-BE49-F238E27FC236}">
                <a16:creationId xmlns:a16="http://schemas.microsoft.com/office/drawing/2014/main" id="{C700CA89-1E09-4C06-BCC3-55E987938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8407202"/>
            <a:ext cx="1524000" cy="2286000"/>
          </a:xfrm>
          <a:prstGeom prst="rect">
            <a:avLst/>
          </a:prstGeom>
        </p:spPr>
      </p:pic>
      <p:pic>
        <p:nvPicPr>
          <p:cNvPr id="23" name="Picture 22" descr="A picture containing qr code&#10;&#10;Description automatically generated">
            <a:extLst>
              <a:ext uri="{FF2B5EF4-FFF2-40B4-BE49-F238E27FC236}">
                <a16:creationId xmlns:a16="http://schemas.microsoft.com/office/drawing/2014/main" id="{3778B4C0-76A7-45D8-8539-3C3AA9D8A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170" y="8407400"/>
            <a:ext cx="1524000" cy="2286000"/>
          </a:xfrm>
          <a:prstGeom prst="rect">
            <a:avLst/>
          </a:prstGeom>
        </p:spPr>
      </p:pic>
      <p:pic>
        <p:nvPicPr>
          <p:cNvPr id="24" name="Picture 23" descr="A picture containing qr code&#10;&#10;Description automatically generated">
            <a:extLst>
              <a:ext uri="{FF2B5EF4-FFF2-40B4-BE49-F238E27FC236}">
                <a16:creationId xmlns:a16="http://schemas.microsoft.com/office/drawing/2014/main" id="{FF2699D3-A20D-4815-8274-C54ACAE56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58" y="8407202"/>
            <a:ext cx="1524000" cy="2286000"/>
          </a:xfrm>
          <a:prstGeom prst="rect">
            <a:avLst/>
          </a:prstGeom>
        </p:spPr>
      </p:pic>
      <p:pic>
        <p:nvPicPr>
          <p:cNvPr id="25" name="Picture 24" descr="A picture containing qr code&#10;&#10;Description automatically generated">
            <a:extLst>
              <a:ext uri="{FF2B5EF4-FFF2-40B4-BE49-F238E27FC236}">
                <a16:creationId xmlns:a16="http://schemas.microsoft.com/office/drawing/2014/main" id="{1D430C53-9B62-4BBE-9E5A-E7C53CC35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15" y="8407400"/>
            <a:ext cx="1524000" cy="2286000"/>
          </a:xfrm>
          <a:prstGeom prst="rect">
            <a:avLst/>
          </a:prstGeom>
        </p:spPr>
      </p:pic>
      <p:pic>
        <p:nvPicPr>
          <p:cNvPr id="26" name="Picture 25" descr="A picture containing qr code&#10;&#10;Description automatically generated">
            <a:extLst>
              <a:ext uri="{FF2B5EF4-FFF2-40B4-BE49-F238E27FC236}">
                <a16:creationId xmlns:a16="http://schemas.microsoft.com/office/drawing/2014/main" id="{4A5C748F-4AA2-41E8-B5E1-DE392001C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375" y="8407004"/>
            <a:ext cx="1524000" cy="2286000"/>
          </a:xfrm>
          <a:prstGeom prst="rect">
            <a:avLst/>
          </a:prstGeom>
        </p:spPr>
      </p:pic>
      <p:pic>
        <p:nvPicPr>
          <p:cNvPr id="27" name="Picture 26" descr="A picture containing qr code&#10;&#10;Description automatically generated">
            <a:extLst>
              <a:ext uri="{FF2B5EF4-FFF2-40B4-BE49-F238E27FC236}">
                <a16:creationId xmlns:a16="http://schemas.microsoft.com/office/drawing/2014/main" id="{77822CF8-71F5-4944-9A3B-BCD309702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346" y="8407400"/>
            <a:ext cx="1524000" cy="2286000"/>
          </a:xfrm>
          <a:prstGeom prst="rect">
            <a:avLst/>
          </a:prstGeom>
        </p:spPr>
      </p:pic>
      <p:pic>
        <p:nvPicPr>
          <p:cNvPr id="28" name="Picture 27" descr="A picture containing qr code&#10;&#10;Description automatically generated">
            <a:extLst>
              <a:ext uri="{FF2B5EF4-FFF2-40B4-BE49-F238E27FC236}">
                <a16:creationId xmlns:a16="http://schemas.microsoft.com/office/drawing/2014/main" id="{A6FA42FE-C58C-48F5-A228-DDC844CAD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061" y="8407400"/>
            <a:ext cx="1524000" cy="2286000"/>
          </a:xfrm>
          <a:prstGeom prst="rect">
            <a:avLst/>
          </a:prstGeom>
        </p:spPr>
      </p:pic>
      <p:pic>
        <p:nvPicPr>
          <p:cNvPr id="29" name="Picture 28" descr="A picture containing qr code&#10;&#10;Description automatically generated">
            <a:extLst>
              <a:ext uri="{FF2B5EF4-FFF2-40B4-BE49-F238E27FC236}">
                <a16:creationId xmlns:a16="http://schemas.microsoft.com/office/drawing/2014/main" id="{C308ED46-FB17-4AB8-986E-744B5A831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346" y="8407004"/>
            <a:ext cx="1524000" cy="2286000"/>
          </a:xfrm>
          <a:prstGeom prst="rect">
            <a:avLst/>
          </a:prstGeom>
        </p:spPr>
      </p:pic>
      <p:sp>
        <p:nvSpPr>
          <p:cNvPr id="30" name="object 4">
            <a:extLst>
              <a:ext uri="{FF2B5EF4-FFF2-40B4-BE49-F238E27FC236}">
                <a16:creationId xmlns:a16="http://schemas.microsoft.com/office/drawing/2014/main" id="{D679D517-6E49-4B04-81E3-052BC93A17DB}"/>
              </a:ext>
            </a:extLst>
          </p:cNvPr>
          <p:cNvSpPr txBox="1"/>
          <p:nvPr/>
        </p:nvSpPr>
        <p:spPr>
          <a:xfrm>
            <a:off x="951406" y="7702583"/>
            <a:ext cx="9601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dirty="0">
                <a:solidFill>
                  <a:srgbClr val="FFFFFF"/>
                </a:solidFill>
                <a:cs typeface="Source Sans Pro Light"/>
              </a:rPr>
              <a:t>Thank You</a:t>
            </a:r>
            <a:endParaRPr lang="cs-CZ" sz="3600" dirty="0">
              <a:cs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955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ow do animals perceive the world - by Lifeliqe.pptx" id="{E47F77CD-2E36-4AF3-B8DF-255CB5E0FC16}" vid="{80038E1F-B0D4-46F5-910A-D96E49782D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How do animals perceive the world</Template>
  <TotalTime>500</TotalTime>
  <Words>369</Words>
  <Application>Microsoft Office PowerPoint</Application>
  <PresentationFormat>Custom</PresentationFormat>
  <Paragraphs>44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Colosimo</dc:creator>
  <cp:lastModifiedBy>Nathan Colosimo</cp:lastModifiedBy>
  <cp:revision>2</cp:revision>
  <dcterms:created xsi:type="dcterms:W3CDTF">2022-04-18T20:56:32Z</dcterms:created>
  <dcterms:modified xsi:type="dcterms:W3CDTF">2022-04-19T05:16:48Z</dcterms:modified>
</cp:coreProperties>
</file>